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2" r:id="rId2"/>
    <p:sldId id="283" r:id="rId3"/>
    <p:sldId id="310" r:id="rId4"/>
    <p:sldId id="311" r:id="rId5"/>
    <p:sldId id="317" r:id="rId6"/>
    <p:sldId id="284" r:id="rId7"/>
    <p:sldId id="285" r:id="rId8"/>
    <p:sldId id="286" r:id="rId9"/>
    <p:sldId id="287" r:id="rId10"/>
    <p:sldId id="288" r:id="rId11"/>
    <p:sldId id="289" r:id="rId12"/>
    <p:sldId id="293" r:id="rId13"/>
    <p:sldId id="294" r:id="rId14"/>
    <p:sldId id="290" r:id="rId15"/>
    <p:sldId id="295" r:id="rId16"/>
    <p:sldId id="291" r:id="rId17"/>
    <p:sldId id="314" r:id="rId18"/>
    <p:sldId id="292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16" r:id="rId33"/>
    <p:sldId id="309" r:id="rId34"/>
    <p:sldId id="315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43"/>
  </p:normalViewPr>
  <p:slideViewPr>
    <p:cSldViewPr snapToGrid="0">
      <p:cViewPr varScale="1">
        <p:scale>
          <a:sx n="118" d="100"/>
          <a:sy n="118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F76A-A04F-1741-83E3-2CAB9D227225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9135F-C861-6740-93DF-584540DB8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78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135F-C861-6740-93DF-584540DB82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96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Inkl. </a:t>
            </a:r>
            <a:r>
              <a:rPr lang="de-DE" dirty="0" err="1"/>
              <a:t>unmanaged</a:t>
            </a:r>
            <a:r>
              <a:rPr lang="de-DE" dirty="0"/>
              <a:t> Save</a:t>
            </a:r>
            <a:endParaRPr lang="de-D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 dirty="0"/>
              <a:t>Release State für Tier 1 setzen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dirty="0"/>
              <a:t>Setzen des korrekten Release States für die Wrapper Factory Class und das Wrapper Interface.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FD181C-9CD6-0D00-CC21-FCAA8B72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571" y="4277917"/>
            <a:ext cx="6518721" cy="15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DB </a:t>
            </a: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Tabellen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978" y="640080"/>
            <a:ext cx="632525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Erzeugen</a:t>
            </a:r>
            <a:r>
              <a:rPr lang="en-US" sz="6600" dirty="0"/>
              <a:t> der Views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820" y="2642616"/>
            <a:ext cx="4062855" cy="36057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62931"/>
            <a:ext cx="5614416" cy="35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/>
              <a:t>Erstellen</a:t>
            </a:r>
            <a:r>
              <a:rPr lang="en-US" sz="5400"/>
              <a:t> der Metadata </a:t>
            </a:r>
            <a:r>
              <a:rPr lang="en-US" sz="5400" dirty="0"/>
              <a:t>Extension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52" y="2610545"/>
            <a:ext cx="2734030" cy="36092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21" y="2610546"/>
            <a:ext cx="2607703" cy="36092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14" y="2610546"/>
            <a:ext cx="2111427" cy="36092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979" y="2610546"/>
            <a:ext cx="2219705" cy="36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Behaviour</a:t>
            </a:r>
            <a:r>
              <a:rPr lang="en-US" sz="6600" dirty="0"/>
              <a:t> Definition </a:t>
            </a:r>
            <a:r>
              <a:rPr lang="en-US" sz="6600" dirty="0" err="1"/>
              <a:t>anlegen</a:t>
            </a:r>
            <a:endParaRPr lang="en-US" sz="6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37" y="2642616"/>
            <a:ext cx="3380421" cy="3605784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1394" y="2642616"/>
            <a:ext cx="418061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Behavior Projection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95990"/>
            <a:ext cx="7214616" cy="42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 Definition und Binding anlegen / veröffentlichen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/IWFND/V4_ADMIN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78982"/>
            <a:ext cx="7214616" cy="22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E90328-22EE-5336-AB24-1CFA54D8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 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1C0F1-3AE2-A154-ECCC-DDE5A918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Falls </a:t>
            </a:r>
            <a:r>
              <a:rPr lang="en-US" sz="2400" dirty="0" err="1"/>
              <a:t>Metadaten</a:t>
            </a:r>
            <a:r>
              <a:rPr lang="en-US" sz="2400" dirty="0"/>
              <a:t> </a:t>
            </a:r>
            <a:r>
              <a:rPr lang="en-US" sz="2400" dirty="0" err="1"/>
              <a:t>fehlen</a:t>
            </a:r>
            <a:r>
              <a:rPr lang="en-US" sz="2400" dirty="0"/>
              <a:t>, </a:t>
            </a:r>
            <a:r>
              <a:rPr lang="en-US" sz="2400" dirty="0" err="1"/>
              <a:t>füge</a:t>
            </a:r>
            <a:r>
              <a:rPr lang="en-US" sz="2400" dirty="0"/>
              <a:t> </a:t>
            </a:r>
            <a:r>
              <a:rPr lang="en-US" sz="2400" dirty="0" err="1"/>
              <a:t>sie</a:t>
            </a:r>
            <a:r>
              <a:rPr lang="en-US" sz="2400" dirty="0"/>
              <a:t> </a:t>
            </a:r>
            <a:r>
              <a:rPr lang="en-US" sz="2400" dirty="0" err="1"/>
              <a:t>hinzu</a:t>
            </a:r>
            <a:r>
              <a:rPr lang="en-US" sz="2400" dirty="0"/>
              <a:t>.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31470F2E-D4E3-A044-955B-E0E236151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7" r="65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973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Erweitern</a:t>
            </a: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Behavior 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definition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372814"/>
            <a:ext cx="11548872" cy="21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4200"/>
              <a:t>Datendefinition für Produkte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dirty="0"/>
              <a:t>Lege eine Value Help an: ZI_PRODUCTS_### für Produkte selektiert von I_PRODUCT</a:t>
            </a:r>
          </a:p>
          <a:p>
            <a:r>
              <a:rPr lang="de-DE" sz="2200" dirty="0"/>
              <a:t>Fields</a:t>
            </a: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b="1" dirty="0"/>
              <a:t>Zusatzaufgabe: </a:t>
            </a:r>
            <a:r>
              <a:rPr lang="de-DE" sz="2200" dirty="0"/>
              <a:t>Füge Preise hinzu.</a:t>
            </a:r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Wrapper Scenario</a:t>
            </a: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528" y="640080"/>
            <a:ext cx="6116152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 dirty="0"/>
              <a:t>Erweitere die Metadaten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.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ProductText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price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'Price',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currency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'Currency',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Anlegen der Verhaltensimplementierung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17224"/>
            <a:ext cx="7214616" cy="49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 err="1"/>
              <a:t>Implementieren</a:t>
            </a:r>
            <a:r>
              <a:rPr lang="en-US" sz="4600" dirty="0"/>
              <a:t> der Action </a:t>
            </a:r>
            <a:r>
              <a:rPr lang="en-US" sz="4600" dirty="0" err="1"/>
              <a:t>createPurchRqnBAPISave</a:t>
            </a:r>
            <a:endParaRPr lang="en-US" sz="4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87508"/>
            <a:ext cx="5614416" cy="3115999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57770"/>
            <a:ext cx="5614416" cy="5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2200"/>
              <a:t>Implementieren der Action createPurchRqnBAPISave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Ändere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get_instance_features</a:t>
            </a:r>
            <a:r>
              <a:rPr lang="de-D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/>
              <a:t>mit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createPurchRqnBAPISave</a:t>
            </a:r>
            <a:endParaRPr lang="de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63478"/>
            <a:ext cx="6903720" cy="33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Implementiere „on save validation“ mittels BAPI Test Mode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10310"/>
            <a:ext cx="5614416" cy="3270396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71805"/>
            <a:ext cx="5614416" cy="5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Implementieren des „</a:t>
            </a:r>
            <a:r>
              <a:rPr lang="de-DE" sz="3000" dirty="0" err="1"/>
              <a:t>unmanaged</a:t>
            </a:r>
            <a:r>
              <a:rPr lang="de-DE" sz="3000" dirty="0"/>
              <a:t>“ save 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Füge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u="sng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 </a:t>
            </a:r>
            <a:r>
              <a:rPr lang="de-DE" sz="2200" dirty="0">
                <a:solidFill>
                  <a:schemeClr val="bg2"/>
                </a:solidFill>
              </a:rPr>
              <a:t> </a:t>
            </a:r>
            <a:r>
              <a:rPr lang="de-DE" sz="2200" dirty="0"/>
              <a:t>hinzu</a:t>
            </a:r>
          </a:p>
          <a:p>
            <a:r>
              <a:rPr lang="de-DE" sz="2200" dirty="0"/>
              <a:t>Lösche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</a:t>
            </a:r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919518"/>
            <a:ext cx="10917936" cy="27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Implementiere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“unmanaged save” II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Neue Action in den Metadaten definieren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2919279"/>
            <a:ext cx="7214616" cy="9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Hinzufügen der Action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14826"/>
            <a:ext cx="7214616" cy="44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Tausche Wrapper gegen freigegebene API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Dupliziere die </a:t>
            </a:r>
            <a:r>
              <a:rPr lang="de-DE" sz="2200" dirty="0" err="1"/>
              <a:t>Behavior</a:t>
            </a:r>
            <a:r>
              <a:rPr lang="de-DE" sz="2200" dirty="0"/>
              <a:t> Klasse, um beide </a:t>
            </a:r>
            <a:r>
              <a:rPr lang="de-DE" sz="2200" dirty="0" err="1"/>
              <a:t>Codings</a:t>
            </a:r>
            <a:r>
              <a:rPr lang="de-DE" sz="2200" dirty="0"/>
              <a:t> zu erhalten.</a:t>
            </a:r>
          </a:p>
          <a:p>
            <a:r>
              <a:rPr lang="de-DE" sz="2200" b="1" dirty="0"/>
              <a:t>Info:</a:t>
            </a:r>
            <a:r>
              <a:rPr lang="de-DE" sz="2200" dirty="0"/>
              <a:t> Aktiviere erst, wenn die API komplett eingebaut ist.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567A2A-F46D-1BFC-DFCC-3AF3F3B3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66" y="2290936"/>
            <a:ext cx="9483475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Runtime for the Managed Business Objects with Unmanaged Save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59918"/>
            <a:ext cx="7214616" cy="431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Tausche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den Wrapper </a:t>
            </a: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gegen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die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Ändern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globalen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Klasse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A8B09-BE19-D896-1AA3-2FA2F06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05010"/>
            <a:ext cx="7214616" cy="42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6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E8F58-EB8F-4F16-60F5-117286AC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kern="1200">
                <a:latin typeface="+mj-lt"/>
                <a:ea typeface="+mj-ea"/>
                <a:cs typeface="+mj-cs"/>
              </a:rPr>
              <a:t>Tausche den Wrapper gegen die API</a:t>
            </a:r>
            <a:endParaRPr lang="de-DE" sz="3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7998A-8873-974C-8A42-7CC064B9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Ändern von </a:t>
            </a:r>
            <a:r>
              <a:rPr lang="de-DE" sz="2200" dirty="0" err="1"/>
              <a:t>save_modified</a:t>
            </a:r>
            <a:r>
              <a:rPr lang="de-DE" sz="2200" dirty="0"/>
              <a:t>.</a:t>
            </a: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3E7AF2-51E9-F112-2EDB-427CA1DC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90884"/>
            <a:ext cx="6903720" cy="36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0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9E380-4A99-B13C-2F75-13F4DFBD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0A8CCA-ACF3-7068-F7BC-2A2557F7D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Ganze funktioniert auf einem neueren SAP-System. Bei dem von CEGOS wird %</a:t>
            </a:r>
            <a:r>
              <a:rPr lang="de-DE" dirty="0" err="1"/>
              <a:t>pid</a:t>
            </a:r>
            <a:r>
              <a:rPr lang="de-DE" dirty="0"/>
              <a:t> nicht gefüllt und daher kommt es zu Fehlern. Überspringe den Teil im Debugger, um sauber testen zu können.</a:t>
            </a:r>
          </a:p>
        </p:txBody>
      </p:sp>
    </p:spTree>
    <p:extLst>
      <p:ext uri="{BB962C8B-B14F-4D97-AF65-F5344CB8AC3E}">
        <p14:creationId xmlns:p14="http://schemas.microsoft.com/office/powerpoint/2010/main" val="3644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200"/>
              <a:t>Zusatzaufgabe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/>
              <a:t>Füge weitere Filter hinzu, welche über eine Suchhilfe verfügen.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531516"/>
            <a:ext cx="6903720" cy="17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9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Zusatzaufgabe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Benenne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bzgl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2400" dirty="0"/>
              <a:t>der </a:t>
            </a:r>
            <a:r>
              <a:rPr lang="en-US" sz="2400" dirty="0" err="1"/>
              <a:t>neuen</a:t>
            </a:r>
            <a:r>
              <a:rPr lang="en-US" sz="2400" dirty="0"/>
              <a:t> </a:t>
            </a:r>
            <a:r>
              <a:rPr lang="en-US" sz="2400" dirty="0" err="1"/>
              <a:t>Implementierung</a:t>
            </a:r>
            <a:r>
              <a:rPr lang="en-US" sz="2400" dirty="0"/>
              <a:t> um.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477384"/>
            <a:ext cx="7214616" cy="18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0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Unmanaged Save within the Transactional Processing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8304" y="640080"/>
            <a:ext cx="3066600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6619674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Implementierungs</a:t>
            </a:r>
            <a:r>
              <a:rPr lang="en-US" sz="46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Workflow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CCE4293-31A6-0B21-D205-BB4A3EA034F4}"/>
              </a:ext>
            </a:extLst>
          </p:cNvPr>
          <p:cNvGrpSpPr/>
          <p:nvPr/>
        </p:nvGrpSpPr>
        <p:grpSpPr>
          <a:xfrm>
            <a:off x="6191570" y="502862"/>
            <a:ext cx="1477646" cy="793229"/>
            <a:chOff x="8501571" y="2888608"/>
            <a:chExt cx="1426148" cy="10174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D5415C3-4B9B-68E2-A553-2185B49E5CA0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5" name="Image 1403">
              <a:extLst>
                <a:ext uri="{FF2B5EF4-FFF2-40B4-BE49-F238E27FC236}">
                  <a16:creationId xmlns:a16="http://schemas.microsoft.com/office/drawing/2014/main" id="{C8436E55-DF58-DAC7-E28E-5087F25D038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CFDA671-BB01-7F29-91C1-5357A17C87D5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Wrapper Interface erstellen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2AA2FBB-9F91-40B6-EC56-F954DEDA7E10}"/>
              </a:ext>
            </a:extLst>
          </p:cNvPr>
          <p:cNvGrpSpPr/>
          <p:nvPr/>
        </p:nvGrpSpPr>
        <p:grpSpPr>
          <a:xfrm>
            <a:off x="6166712" y="1507743"/>
            <a:ext cx="1477646" cy="793229"/>
            <a:chOff x="8501571" y="2888608"/>
            <a:chExt cx="1426148" cy="1017405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F0ABA4E-680F-5A02-5C0E-A8BD75CB9974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8" name="Image 1403">
              <a:extLst>
                <a:ext uri="{FF2B5EF4-FFF2-40B4-BE49-F238E27FC236}">
                  <a16:creationId xmlns:a16="http://schemas.microsoft.com/office/drawing/2014/main" id="{1E834C1F-9509-6613-89CD-390FB4CA689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F5EB508-3095-E069-82B2-DAFFD812F2AF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Wrapper Class erstellen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10C0A88-F86A-43CB-F5FB-3FC7009F7177}"/>
              </a:ext>
            </a:extLst>
          </p:cNvPr>
          <p:cNvGrpSpPr/>
          <p:nvPr/>
        </p:nvGrpSpPr>
        <p:grpSpPr>
          <a:xfrm>
            <a:off x="6166712" y="2565948"/>
            <a:ext cx="1477646" cy="793229"/>
            <a:chOff x="8501571" y="2888608"/>
            <a:chExt cx="1426148" cy="1017405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8CDA5D-D94B-CE4D-9F27-9EC1267E48EF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2" name="Image 1403">
              <a:extLst>
                <a:ext uri="{FF2B5EF4-FFF2-40B4-BE49-F238E27FC236}">
                  <a16:creationId xmlns:a16="http://schemas.microsoft.com/office/drawing/2014/main" id="{58A991AF-EF19-154F-0CB6-3340131BD9C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1871927-0A3E-1324-232A-05DE4E515A0B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Wrapper Factory Class erstellen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1DE584E-772C-6926-325B-38D4C702757E}"/>
              </a:ext>
            </a:extLst>
          </p:cNvPr>
          <p:cNvGrpSpPr/>
          <p:nvPr/>
        </p:nvGrpSpPr>
        <p:grpSpPr>
          <a:xfrm>
            <a:off x="6166712" y="3634326"/>
            <a:ext cx="1477646" cy="793229"/>
            <a:chOff x="8501571" y="2888608"/>
            <a:chExt cx="1426148" cy="1017405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E3E5821-D783-8AA6-46DC-2863EA7073AF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6" name="Image 1403">
              <a:extLst>
                <a:ext uri="{FF2B5EF4-FFF2-40B4-BE49-F238E27FC236}">
                  <a16:creationId xmlns:a16="http://schemas.microsoft.com/office/drawing/2014/main" id="{750F55AF-3200-9DD9-6B5D-A961CDB5874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2A21C7-C52C-A32A-1D7A-5CC4C2635C06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Release für Tier 1 setzen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E559602-9193-ED74-12B0-E5DC90D32348}"/>
              </a:ext>
            </a:extLst>
          </p:cNvPr>
          <p:cNvGrpSpPr/>
          <p:nvPr/>
        </p:nvGrpSpPr>
        <p:grpSpPr>
          <a:xfrm>
            <a:off x="6166712" y="4650768"/>
            <a:ext cx="1477646" cy="793229"/>
            <a:chOff x="8501571" y="2888608"/>
            <a:chExt cx="1426148" cy="1017405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1844E22F-0C6D-164E-4C29-EDFB0691850B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30" name="Image 1403">
              <a:extLst>
                <a:ext uri="{FF2B5EF4-FFF2-40B4-BE49-F238E27FC236}">
                  <a16:creationId xmlns:a16="http://schemas.microsoft.com/office/drawing/2014/main" id="{45473E78-BD36-C314-F774-6A7CDAA125E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116B9E5-1095-76E1-4C8A-FB9CE50A2C2B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DB Tabellen anlegen</a:t>
              </a:r>
            </a:p>
          </p:txBody>
        </p:sp>
      </p:grpSp>
      <p:grpSp>
        <p:nvGrpSpPr>
          <p:cNvPr id="2048" name="Gruppieren 2047">
            <a:extLst>
              <a:ext uri="{FF2B5EF4-FFF2-40B4-BE49-F238E27FC236}">
                <a16:creationId xmlns:a16="http://schemas.microsoft.com/office/drawing/2014/main" id="{B9A674B3-A85A-6BBB-B8F3-9C8D73A87AE8}"/>
              </a:ext>
            </a:extLst>
          </p:cNvPr>
          <p:cNvGrpSpPr/>
          <p:nvPr/>
        </p:nvGrpSpPr>
        <p:grpSpPr>
          <a:xfrm>
            <a:off x="6191568" y="5667210"/>
            <a:ext cx="1477646" cy="793229"/>
            <a:chOff x="8501571" y="2888608"/>
            <a:chExt cx="1426148" cy="1017405"/>
          </a:xfrm>
        </p:grpSpPr>
        <p:sp>
          <p:nvSpPr>
            <p:cNvPr id="2049" name="Rechteck 2048">
              <a:extLst>
                <a:ext uri="{FF2B5EF4-FFF2-40B4-BE49-F238E27FC236}">
                  <a16:creationId xmlns:a16="http://schemas.microsoft.com/office/drawing/2014/main" id="{49D6B335-A1D6-CF81-900C-686C20D14AB0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Image 1403">
              <a:extLst>
                <a:ext uri="{FF2B5EF4-FFF2-40B4-BE49-F238E27FC236}">
                  <a16:creationId xmlns:a16="http://schemas.microsoft.com/office/drawing/2014/main" id="{98129BD0-D60B-F20E-7CE3-006FAA595A1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052" name="Rechteck 2051">
              <a:extLst>
                <a:ext uri="{FF2B5EF4-FFF2-40B4-BE49-F238E27FC236}">
                  <a16:creationId xmlns:a16="http://schemas.microsoft.com/office/drawing/2014/main" id="{C48F475C-C108-4665-DA22-3240F2E73096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CDS Views anlegen</a:t>
              </a:r>
            </a:p>
          </p:txBody>
        </p:sp>
      </p:grpSp>
      <p:grpSp>
        <p:nvGrpSpPr>
          <p:cNvPr id="2053" name="Gruppieren 2052">
            <a:extLst>
              <a:ext uri="{FF2B5EF4-FFF2-40B4-BE49-F238E27FC236}">
                <a16:creationId xmlns:a16="http://schemas.microsoft.com/office/drawing/2014/main" id="{B0A277A9-8B88-B88D-B441-1E975ED0F2C3}"/>
              </a:ext>
            </a:extLst>
          </p:cNvPr>
          <p:cNvGrpSpPr/>
          <p:nvPr/>
        </p:nvGrpSpPr>
        <p:grpSpPr>
          <a:xfrm>
            <a:off x="8229413" y="5667210"/>
            <a:ext cx="1477646" cy="793229"/>
            <a:chOff x="8501571" y="2888608"/>
            <a:chExt cx="1426148" cy="1017405"/>
          </a:xfrm>
        </p:grpSpPr>
        <p:sp>
          <p:nvSpPr>
            <p:cNvPr id="2054" name="Rechteck 2053">
              <a:extLst>
                <a:ext uri="{FF2B5EF4-FFF2-40B4-BE49-F238E27FC236}">
                  <a16:creationId xmlns:a16="http://schemas.microsoft.com/office/drawing/2014/main" id="{D43E7096-100C-2043-5191-DE1CC8134178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Image 1403">
              <a:extLst>
                <a:ext uri="{FF2B5EF4-FFF2-40B4-BE49-F238E27FC236}">
                  <a16:creationId xmlns:a16="http://schemas.microsoft.com/office/drawing/2014/main" id="{C8912452-EE88-A77D-139A-67A081D5DE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058" name="Rechteck 2057">
              <a:extLst>
                <a:ext uri="{FF2B5EF4-FFF2-40B4-BE49-F238E27FC236}">
                  <a16:creationId xmlns:a16="http://schemas.microsoft.com/office/drawing/2014/main" id="{22703678-2D7A-1862-8C98-3CB718BB9595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accent2">
                      <a:lumMod val="75000"/>
                    </a:schemeClr>
                  </a:solidFill>
                </a:rPr>
                <a:t>Behaviour</a:t>
              </a:r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 Definition</a:t>
              </a:r>
            </a:p>
          </p:txBody>
        </p:sp>
      </p:grpSp>
      <p:grpSp>
        <p:nvGrpSpPr>
          <p:cNvPr id="2059" name="Gruppieren 2058">
            <a:extLst>
              <a:ext uri="{FF2B5EF4-FFF2-40B4-BE49-F238E27FC236}">
                <a16:creationId xmlns:a16="http://schemas.microsoft.com/office/drawing/2014/main" id="{69460AB2-D3F9-AFF4-4434-6691E125A07B}"/>
              </a:ext>
            </a:extLst>
          </p:cNvPr>
          <p:cNvGrpSpPr/>
          <p:nvPr/>
        </p:nvGrpSpPr>
        <p:grpSpPr>
          <a:xfrm>
            <a:off x="10398335" y="5667210"/>
            <a:ext cx="1477646" cy="793229"/>
            <a:chOff x="8501571" y="2888608"/>
            <a:chExt cx="1426148" cy="1017405"/>
          </a:xfrm>
        </p:grpSpPr>
        <p:sp>
          <p:nvSpPr>
            <p:cNvPr id="2060" name="Rechteck 2059">
              <a:extLst>
                <a:ext uri="{FF2B5EF4-FFF2-40B4-BE49-F238E27FC236}">
                  <a16:creationId xmlns:a16="http://schemas.microsoft.com/office/drawing/2014/main" id="{12D27337-900D-E3AC-0120-0FB30F8F3CC9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061" name="Image 1403">
              <a:extLst>
                <a:ext uri="{FF2B5EF4-FFF2-40B4-BE49-F238E27FC236}">
                  <a16:creationId xmlns:a16="http://schemas.microsoft.com/office/drawing/2014/main" id="{849B1376-D0D7-C8A5-33C9-715482C5211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062" name="Rechteck 2061">
              <a:extLst>
                <a:ext uri="{FF2B5EF4-FFF2-40B4-BE49-F238E27FC236}">
                  <a16:creationId xmlns:a16="http://schemas.microsoft.com/office/drawing/2014/main" id="{B52D186B-BCA9-3EC5-1119-CD46C8E7B5B1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accent2">
                      <a:lumMod val="75000"/>
                    </a:schemeClr>
                  </a:solidFill>
                </a:rPr>
                <a:t>Behaviour</a:t>
              </a:r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de-DE" sz="1400" dirty="0" err="1">
                  <a:solidFill>
                    <a:schemeClr val="accent2">
                      <a:lumMod val="75000"/>
                    </a:schemeClr>
                  </a:solidFill>
                </a:rPr>
                <a:t>Projection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063" name="Ellipse 2062">
            <a:extLst>
              <a:ext uri="{FF2B5EF4-FFF2-40B4-BE49-F238E27FC236}">
                <a16:creationId xmlns:a16="http://schemas.microsoft.com/office/drawing/2014/main" id="{D031CB58-D6B0-B78C-AB4C-0223B1757DAB}"/>
              </a:ext>
            </a:extLst>
          </p:cNvPr>
          <p:cNvSpPr/>
          <p:nvPr/>
        </p:nvSpPr>
        <p:spPr>
          <a:xfrm>
            <a:off x="5813059" y="461099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64" name="Ellipse 2063">
            <a:extLst>
              <a:ext uri="{FF2B5EF4-FFF2-40B4-BE49-F238E27FC236}">
                <a16:creationId xmlns:a16="http://schemas.microsoft.com/office/drawing/2014/main" id="{3C7BA40A-8048-5E3D-A668-0C8138D331D6}"/>
              </a:ext>
            </a:extLst>
          </p:cNvPr>
          <p:cNvSpPr/>
          <p:nvPr/>
        </p:nvSpPr>
        <p:spPr>
          <a:xfrm>
            <a:off x="5788201" y="1457613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65" name="Ellipse 2064">
            <a:extLst>
              <a:ext uri="{FF2B5EF4-FFF2-40B4-BE49-F238E27FC236}">
                <a16:creationId xmlns:a16="http://schemas.microsoft.com/office/drawing/2014/main" id="{08EE3260-18BF-3CA2-6A6C-7273AC9E57AF}"/>
              </a:ext>
            </a:extLst>
          </p:cNvPr>
          <p:cNvSpPr/>
          <p:nvPr/>
        </p:nvSpPr>
        <p:spPr>
          <a:xfrm>
            <a:off x="5788200" y="2486989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66" name="Ellipse 2065">
            <a:extLst>
              <a:ext uri="{FF2B5EF4-FFF2-40B4-BE49-F238E27FC236}">
                <a16:creationId xmlns:a16="http://schemas.microsoft.com/office/drawing/2014/main" id="{A004C0CB-763E-49AC-E32B-9FD5DEFAE6AA}"/>
              </a:ext>
            </a:extLst>
          </p:cNvPr>
          <p:cNvSpPr/>
          <p:nvPr/>
        </p:nvSpPr>
        <p:spPr>
          <a:xfrm>
            <a:off x="5788199" y="3611219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67" name="Ellipse 2066">
            <a:extLst>
              <a:ext uri="{FF2B5EF4-FFF2-40B4-BE49-F238E27FC236}">
                <a16:creationId xmlns:a16="http://schemas.microsoft.com/office/drawing/2014/main" id="{CC6B7ED4-497F-0CEB-F8B2-D4262C36A48C}"/>
              </a:ext>
            </a:extLst>
          </p:cNvPr>
          <p:cNvSpPr/>
          <p:nvPr/>
        </p:nvSpPr>
        <p:spPr>
          <a:xfrm>
            <a:off x="5788198" y="4586625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68" name="Ellipse 2067">
            <a:extLst>
              <a:ext uri="{FF2B5EF4-FFF2-40B4-BE49-F238E27FC236}">
                <a16:creationId xmlns:a16="http://schemas.microsoft.com/office/drawing/2014/main" id="{1F0AA304-46AD-DB20-6A99-44C79C707365}"/>
              </a:ext>
            </a:extLst>
          </p:cNvPr>
          <p:cNvSpPr/>
          <p:nvPr/>
        </p:nvSpPr>
        <p:spPr>
          <a:xfrm>
            <a:off x="5787320" y="5603066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9" name="Ellipse 2068">
            <a:extLst>
              <a:ext uri="{FF2B5EF4-FFF2-40B4-BE49-F238E27FC236}">
                <a16:creationId xmlns:a16="http://schemas.microsoft.com/office/drawing/2014/main" id="{29C5A7DF-0258-4AF3-B96E-DEF541D08CF0}"/>
              </a:ext>
            </a:extLst>
          </p:cNvPr>
          <p:cNvSpPr/>
          <p:nvPr/>
        </p:nvSpPr>
        <p:spPr>
          <a:xfrm>
            <a:off x="7850903" y="5641056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70" name="Ellipse 2069">
            <a:extLst>
              <a:ext uri="{FF2B5EF4-FFF2-40B4-BE49-F238E27FC236}">
                <a16:creationId xmlns:a16="http://schemas.microsoft.com/office/drawing/2014/main" id="{925A04FC-A113-B2F8-8E5A-F762EF879440}"/>
              </a:ext>
            </a:extLst>
          </p:cNvPr>
          <p:cNvSpPr/>
          <p:nvPr/>
        </p:nvSpPr>
        <p:spPr>
          <a:xfrm>
            <a:off x="10021451" y="5603066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8697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eines Interfaces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454" y="640080"/>
            <a:ext cx="557830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der Wrapper Class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396" y="640080"/>
            <a:ext cx="623641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Erstellen einer Factory Klasse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Implementieren einer Testklasse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A6112C5-0295-6661-221E-4F3DA24B0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/>
              <a:t>Setze</a:t>
            </a:r>
            <a:r>
              <a:rPr lang="en-US" sz="2200" dirty="0"/>
              <a:t> die </a:t>
            </a:r>
            <a:r>
              <a:rPr lang="en-US" sz="2200" dirty="0" err="1"/>
              <a:t>korrekten</a:t>
            </a:r>
            <a:r>
              <a:rPr lang="en-US" sz="2200" dirty="0"/>
              <a:t> Parameter für das System</a:t>
            </a:r>
          </a:p>
          <a:p>
            <a:r>
              <a:rPr lang="en-US" sz="2200" dirty="0" err="1"/>
              <a:t>Nutze</a:t>
            </a:r>
            <a:r>
              <a:rPr lang="en-US" sz="2200" dirty="0"/>
              <a:t> CDS Views (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Beispiel</a:t>
            </a:r>
            <a:r>
              <a:rPr lang="en-US" sz="2200" dirty="0"/>
              <a:t> </a:t>
            </a:r>
            <a:r>
              <a:rPr lang="en-US" sz="2200" dirty="0" err="1"/>
              <a:t>I_Product</a:t>
            </a:r>
            <a:r>
              <a:rPr lang="en-US" sz="2200" dirty="0"/>
              <a:t>) um die </a:t>
            </a:r>
            <a:r>
              <a:rPr lang="en-US" sz="2200" dirty="0" err="1"/>
              <a:t>korrekten</a:t>
            </a:r>
            <a:r>
              <a:rPr lang="en-US" sz="2200" dirty="0"/>
              <a:t> </a:t>
            </a:r>
            <a:r>
              <a:rPr lang="en-US" sz="2200" dirty="0" err="1"/>
              <a:t>Daten</a:t>
            </a:r>
            <a:r>
              <a:rPr lang="en-US" sz="2200" dirty="0"/>
              <a:t> </a:t>
            </a:r>
            <a:r>
              <a:rPr lang="en-US" sz="2200" dirty="0" err="1"/>
              <a:t>zu</a:t>
            </a:r>
            <a:r>
              <a:rPr lang="en-US" sz="2200" dirty="0"/>
              <a:t> </a:t>
            </a:r>
            <a:r>
              <a:rPr lang="en-US" sz="2200" dirty="0" err="1"/>
              <a:t>ermitteln</a:t>
            </a:r>
            <a:r>
              <a:rPr lang="en-US" sz="2200" dirty="0"/>
              <a:t>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6F78C7-9648-2300-7A0D-74CEA48733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952290"/>
            <a:ext cx="6903720" cy="49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Breitbild</PresentationFormat>
  <Paragraphs>85</Paragraphs>
  <Slides>34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Consolas</vt:lpstr>
      <vt:lpstr>Courier New</vt:lpstr>
      <vt:lpstr>Menlo</vt:lpstr>
      <vt:lpstr>Office</vt:lpstr>
      <vt:lpstr>Wrapper Scenario</vt:lpstr>
      <vt:lpstr>Wrapper Scenario</vt:lpstr>
      <vt:lpstr>Runtime for the Managed Business Objects with Unmanaged Save</vt:lpstr>
      <vt:lpstr>Unmanaged Save within the Transactional Processing</vt:lpstr>
      <vt:lpstr>Implementierungs Workflow</vt:lpstr>
      <vt:lpstr>Erstellen eines Interfaces</vt:lpstr>
      <vt:lpstr>Erstellen der Wrapper Class</vt:lpstr>
      <vt:lpstr>Erstellen einer Factory Klasse</vt:lpstr>
      <vt:lpstr>Implementieren einer Testklasse</vt:lpstr>
      <vt:lpstr>Release State für Tier 1 setzen</vt:lpstr>
      <vt:lpstr>DB Tabellen anlegen</vt:lpstr>
      <vt:lpstr>Erzeugen der Views</vt:lpstr>
      <vt:lpstr>Erstellen der Metadata Extension</vt:lpstr>
      <vt:lpstr>Behaviour Definition anlegen</vt:lpstr>
      <vt:lpstr>Behavior Projection anlegen</vt:lpstr>
      <vt:lpstr>Service Definition und Binding anlegen / veröffentlichen</vt:lpstr>
      <vt:lpstr>Test it</vt:lpstr>
      <vt:lpstr>Erweitern der Behavior definition</vt:lpstr>
      <vt:lpstr>Datendefinition für Produkte</vt:lpstr>
      <vt:lpstr>Erweitere die Metadaten</vt:lpstr>
      <vt:lpstr>Anlegen der Verhaltensimplementierung</vt:lpstr>
      <vt:lpstr>Implementieren der Action createPurchRqnBAPISave</vt:lpstr>
      <vt:lpstr>Implementieren der Action createPurchRqnBAPISave</vt:lpstr>
      <vt:lpstr>Implementiere „on save validation“ mittels BAPI Test Mode</vt:lpstr>
      <vt:lpstr>Implementieren des „unmanaged“ save I</vt:lpstr>
      <vt:lpstr>Implementiere “unmanaged save” II</vt:lpstr>
      <vt:lpstr>Neue Action in den Metadaten definieren</vt:lpstr>
      <vt:lpstr>Hinzufügen der Action</vt:lpstr>
      <vt:lpstr>Tausche Wrapper gegen freigegebene API</vt:lpstr>
      <vt:lpstr>Tausche den Wrapper gegen die API</vt:lpstr>
      <vt:lpstr>Tausche den Wrapper gegen die API</vt:lpstr>
      <vt:lpstr>Zusatzaufgabe</vt:lpstr>
      <vt:lpstr>Zusatzaufgabe</vt:lpstr>
      <vt:lpstr>Zusatzaufgabe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Matti Lange</cp:lastModifiedBy>
  <cp:revision>48</cp:revision>
  <dcterms:created xsi:type="dcterms:W3CDTF">2024-05-22T07:20:18Z</dcterms:created>
  <dcterms:modified xsi:type="dcterms:W3CDTF">2024-07-04T00:18:55Z</dcterms:modified>
</cp:coreProperties>
</file>